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382" r:id="rId3"/>
    <p:sldId id="400" r:id="rId4"/>
    <p:sldId id="383" r:id="rId5"/>
    <p:sldId id="384" r:id="rId6"/>
    <p:sldId id="385" r:id="rId7"/>
    <p:sldId id="386" r:id="rId8"/>
    <p:sldId id="389" r:id="rId9"/>
    <p:sldId id="387" r:id="rId10"/>
    <p:sldId id="391" r:id="rId11"/>
    <p:sldId id="388" r:id="rId12"/>
    <p:sldId id="399" r:id="rId13"/>
    <p:sldId id="390" r:id="rId14"/>
    <p:sldId id="394" r:id="rId15"/>
    <p:sldId id="395" r:id="rId16"/>
    <p:sldId id="396" r:id="rId17"/>
    <p:sldId id="397" r:id="rId18"/>
    <p:sldId id="392" r:id="rId19"/>
    <p:sldId id="393" r:id="rId20"/>
    <p:sldId id="310" r:id="rId21"/>
    <p:sldId id="3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94530"/>
  </p:normalViewPr>
  <p:slideViewPr>
    <p:cSldViewPr snapToGrid="0" snapToObjects="1">
      <p:cViewPr varScale="1">
        <p:scale>
          <a:sx n="106" d="100"/>
          <a:sy n="106" d="100"/>
        </p:scale>
        <p:origin x="4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Frequent items, so confidence isn’t a good indicator. It is confirmed by Lift below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7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Frequent items, so confidence isn’t a good indicator. </a:t>
            </a:r>
            <a:r>
              <a:rPr lang="en-US" sz="1200" smtClean="0"/>
              <a:t>It is confirmed by Lift below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6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/>
              <a:t>Association Rules -&gt; Market Basket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43191"/>
            <a:ext cx="6299534" cy="381719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370406" y="2131182"/>
            <a:ext cx="3534937" cy="335521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Association Rules are interesting when they satisfy both a minimum support and a minimum confidence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15" y="1833131"/>
            <a:ext cx="4081733" cy="2523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834" y="1833131"/>
            <a:ext cx="4531586" cy="2531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717" y="4452004"/>
            <a:ext cx="9259703" cy="182716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409793" y="4981903"/>
            <a:ext cx="930166" cy="383683"/>
          </a:xfrm>
          <a:prstGeom prst="round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Rules- </a:t>
            </a:r>
            <a:r>
              <a:rPr lang="en-US" dirty="0" smtClean="0">
                <a:solidFill>
                  <a:srgbClr val="FF0000"/>
                </a:solidFill>
              </a:rPr>
              <a:t>Caution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17" y="4452004"/>
            <a:ext cx="9259703" cy="182716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409793" y="4981903"/>
            <a:ext cx="930166" cy="383683"/>
          </a:xfrm>
          <a:prstGeom prst="round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99717" y="1919033"/>
            <a:ext cx="6873767" cy="253297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Correlation doesn’t imply Causation!</a:t>
            </a:r>
          </a:p>
          <a:p>
            <a:pPr algn="ctr"/>
            <a:endParaRPr lang="en-US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The rules below only suggest a strong co-occurrence relationship between items</a:t>
            </a:r>
          </a:p>
          <a:p>
            <a:pPr algn="ctr"/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Causation requires knowledge about Cause and Effect attributes and typically needs information about how relationships evolve over time</a:t>
            </a:r>
            <a:endParaRPr lang="en-US" b="1" dirty="0">
              <a:solidFill>
                <a:srgbClr val="00B05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39960" y="1998935"/>
            <a:ext cx="2349062" cy="2003072"/>
          </a:xfrm>
          <a:prstGeom prst="roundRect">
            <a:avLst/>
          </a:prstGeom>
          <a:solidFill>
            <a:srgbClr val="FFFF00">
              <a:alpha val="3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Men who purchase diapers also tend to buy beer at the same time !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 - Computation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7280" y="4075767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 item basket -&gt; 2</a:t>
            </a:r>
            <a:r>
              <a:rPr lang="en-US" b="1" baseline="30000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-1 Rules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97280" y="5360276"/>
            <a:ext cx="3534937" cy="753004"/>
          </a:xfrm>
          <a:prstGeom prst="roundRect">
            <a:avLst/>
          </a:prstGeom>
          <a:solidFill>
            <a:srgbClr val="FFFF00">
              <a:alpha val="3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10 item basket 1023 rules ! 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86" y="3602465"/>
            <a:ext cx="6284494" cy="251081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333297" y="1873293"/>
            <a:ext cx="6969127" cy="1855969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Brute Force Approach</a:t>
            </a:r>
            <a:endParaRPr lang="en-US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1714500" lvl="3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List each item in the basket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List all possible rules from such items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Count support and confidence of all such rules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Prune the rules failing minimum thresholds</a:t>
            </a:r>
          </a:p>
        </p:txBody>
      </p:sp>
    </p:spTree>
    <p:extLst>
      <p:ext uri="{BB962C8B-B14F-4D97-AF65-F5344CB8AC3E}">
        <p14:creationId xmlns:p14="http://schemas.microsoft.com/office/powerpoint/2010/main" val="21332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Apriori Algorithm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48" y="2484508"/>
            <a:ext cx="5238229" cy="37444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19137" y="1892738"/>
            <a:ext cx="7291137" cy="439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Mathematical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245453"/>
            <a:ext cx="10058400" cy="1450757"/>
          </a:xfrm>
        </p:spPr>
        <p:txBody>
          <a:bodyPr/>
          <a:lstStyle/>
          <a:p>
            <a:r>
              <a:rPr lang="en-US" dirty="0" smtClean="0"/>
              <a:t>Apriori Algorithm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47" y="2331895"/>
            <a:ext cx="4217691" cy="398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2215447"/>
            <a:ext cx="3119620" cy="409823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83665" y="1809261"/>
            <a:ext cx="7291137" cy="439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Pseudo Code &amp; Flow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Apriori Algorithm - Principle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45079" y="2183905"/>
            <a:ext cx="6895790" cy="921902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RULE1 :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If an “Itemset” is frequent, then all of its subsets must also be frequent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5079" y="4381819"/>
            <a:ext cx="6895790" cy="873160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RULE2 </a:t>
            </a:r>
            <a:r>
              <a:rPr lang="en-US" b="1" dirty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If an “Itemset” is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infrequent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then all of its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supersets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must also be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infrequent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65341" y="3150235"/>
            <a:ext cx="6375528" cy="538896"/>
          </a:xfrm>
          <a:prstGeom prst="roundRect">
            <a:avLst/>
          </a:prstGeom>
          <a:solidFill>
            <a:srgbClr val="FFFF00">
              <a:alpha val="3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If {A,B} is frequent, then both {A} &amp; {B} </a:t>
            </a:r>
            <a:r>
              <a:rPr 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are frequent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5341" y="5295445"/>
            <a:ext cx="6375528" cy="602420"/>
          </a:xfrm>
          <a:prstGeom prst="roundRect">
            <a:avLst/>
          </a:prstGeom>
          <a:solidFill>
            <a:srgbClr val="FFFF00">
              <a:alpha val="3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If {A} is infrequent, then {A,B}, {A,C} &amp; {A,B,C} are infrequent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048010" y="2183905"/>
            <a:ext cx="3704896" cy="371396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Anti-Monotonicity</a:t>
            </a:r>
            <a:endParaRPr lang="en-US" sz="2400" b="1" dirty="0" smtClean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These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principles are useful to prune candidates. </a:t>
            </a:r>
          </a:p>
          <a:p>
            <a:pPr algn="ctr"/>
            <a:endParaRPr lang="en-US" b="1" dirty="0" smtClean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Apriori Algorithm - Principle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61035"/>
            <a:ext cx="5760983" cy="3799358"/>
          </a:xfrm>
          <a:prstGeom prst="rect">
            <a:avLst/>
          </a:prstGeom>
          <a:ln w="41275">
            <a:solidFill>
              <a:srgbClr val="7030A0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7094484" y="1919032"/>
            <a:ext cx="4635062" cy="4272429"/>
          </a:xfrm>
          <a:prstGeom prst="roundRect">
            <a:avLst/>
          </a:prstGeom>
          <a:solidFill>
            <a:srgbClr val="7030A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Step 0</a:t>
            </a:r>
            <a:r>
              <a:rPr lang="en-US" sz="16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 Start with itemsets containing just a single item, such as {apple} and {pear</a:t>
            </a:r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}</a:t>
            </a:r>
          </a:p>
          <a:p>
            <a:endParaRPr lang="en-US" sz="1600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Step 1</a:t>
            </a:r>
            <a:r>
              <a:rPr lang="en-US" sz="16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 Determine the support for itemsets. Keep the itemsets that meet your minimum support threshold, and remove itemsets that do </a:t>
            </a:r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not</a:t>
            </a:r>
          </a:p>
          <a:p>
            <a:endParaRPr lang="en-US" sz="1600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Step 2</a:t>
            </a:r>
            <a:r>
              <a:rPr lang="en-US" sz="16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 Using the itemsets you have kept from Step 1, generate all the possible itemset configurations</a:t>
            </a:r>
            <a:r>
              <a:rPr lang="en-US" sz="16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Step 3</a:t>
            </a:r>
            <a:r>
              <a:rPr lang="en-US" sz="16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 Repeat Steps 1 &amp; 2 until there are no more new itemsets</a:t>
            </a:r>
          </a:p>
        </p:txBody>
      </p:sp>
    </p:spTree>
    <p:extLst>
      <p:ext uri="{BB962C8B-B14F-4D97-AF65-F5344CB8AC3E}">
        <p14:creationId xmlns:p14="http://schemas.microsoft.com/office/powerpoint/2010/main" val="4330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Apriori Algorithm -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01" y="2030435"/>
            <a:ext cx="6578187" cy="38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Apriori Algorithm - 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71" y="1919032"/>
            <a:ext cx="6891427" cy="42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Basket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26" y="1919032"/>
            <a:ext cx="6828811" cy="42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4465" y="2967335"/>
            <a:ext cx="1903086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8986" y="2967335"/>
            <a:ext cx="8214043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Have good rest of weekend!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45079" y="2183905"/>
            <a:ext cx="4814742" cy="1138375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Market Basket Analysis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Understand customer shopping habits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62951" y="3590605"/>
            <a:ext cx="4990690" cy="1154816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Crime Investigation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Helps investigators understand patterns and associations in crimes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62951" y="2168283"/>
            <a:ext cx="4959159" cy="1153997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Medical Diagnosis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Helps doctors diagnose illness or even find a treatment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45079" y="3536731"/>
            <a:ext cx="4814742" cy="1208690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Default Risk Analysis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Understand which customers are more likely to default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5079" y="4923662"/>
            <a:ext cx="4814742" cy="1082999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Customer Churn Analysis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Understand which customers are likely to switch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62951" y="4979532"/>
            <a:ext cx="5006455" cy="1027130"/>
          </a:xfrm>
          <a:prstGeom prst="roundRect">
            <a:avLst/>
          </a:pr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Hurricane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Predictions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Helps forecasters identify and predict the intensity of storms and hurricanes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-&gt; Associations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94" y="1919032"/>
            <a:ext cx="4838366" cy="429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08" y="1933229"/>
            <a:ext cx="5104879" cy="43039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46460" y="3909848"/>
            <a:ext cx="1143071" cy="4099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84" y="1919032"/>
            <a:ext cx="4838366" cy="429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870" y="3666773"/>
            <a:ext cx="3149600" cy="8636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283668" y="2106615"/>
            <a:ext cx="3872012" cy="10373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Measure of how popular an </a:t>
            </a:r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item is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1" y="1919032"/>
            <a:ext cx="4838366" cy="429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80" y="3559036"/>
            <a:ext cx="5310103" cy="7758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337736" y="2129508"/>
            <a:ext cx="4817943" cy="10373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Measures how likely the RHS item is purchased given LHS is purchased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94540" y="4857999"/>
            <a:ext cx="4817943" cy="1037380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This measure can tend to inflate and show spurious associations when both LHS and RHS are independently popular</a:t>
            </a:r>
            <a:endParaRPr lang="en-US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9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1" y="1919032"/>
            <a:ext cx="4838366" cy="429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68" y="3685060"/>
            <a:ext cx="5430921" cy="75802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337736" y="2129508"/>
            <a:ext cx="4817943" cy="10373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Measures how likely the RHS item is purchased given LHS is purchased 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adjusting for independent popularity of RHS</a:t>
            </a:r>
          </a:p>
        </p:txBody>
      </p:sp>
    </p:spTree>
    <p:extLst>
      <p:ext uri="{BB962C8B-B14F-4D97-AF65-F5344CB8AC3E}">
        <p14:creationId xmlns:p14="http://schemas.microsoft.com/office/powerpoint/2010/main" val="79272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5" y="2047655"/>
            <a:ext cx="5434931" cy="4101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834" y="3081919"/>
            <a:ext cx="3368509" cy="20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 - Visualization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17" y="1919031"/>
            <a:ext cx="5967472" cy="4229521"/>
          </a:xfrm>
          <a:prstGeom prst="rect">
            <a:avLst/>
          </a:prstGeom>
        </p:spPr>
      </p:pic>
      <p:sp>
        <p:nvSpPr>
          <p:cNvPr id="10" name="Cloud 9"/>
          <p:cNvSpPr/>
          <p:nvPr/>
        </p:nvSpPr>
        <p:spPr>
          <a:xfrm>
            <a:off x="8276896" y="1919032"/>
            <a:ext cx="2617076" cy="1580913"/>
          </a:xfrm>
          <a:prstGeom prst="cloud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you guess the dataset 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 flipV="1">
            <a:off x="5642812" y="4584031"/>
            <a:ext cx="2273968" cy="481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76896" y="4099034"/>
            <a:ext cx="2935587" cy="1072056"/>
          </a:xfrm>
          <a:prstGeom prst="roundRect">
            <a:avLst/>
          </a:prstGeom>
          <a:solidFill>
            <a:srgbClr val="FFC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Mushroom Dataset !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96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7034</TotalTime>
  <Words>524</Words>
  <Application>Microsoft Macintosh PowerPoint</Application>
  <PresentationFormat>Widescreen</PresentationFormat>
  <Paragraphs>95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American Typewriter</vt:lpstr>
      <vt:lpstr>Apple Chancery</vt:lpstr>
      <vt:lpstr>Calibri</vt:lpstr>
      <vt:lpstr>Calibri Light</vt:lpstr>
      <vt:lpstr>Arial</vt:lpstr>
      <vt:lpstr>Retrospect</vt:lpstr>
      <vt:lpstr>Association Rules -&gt; Market Basket Analysis</vt:lpstr>
      <vt:lpstr>Market Basket Analysis</vt:lpstr>
      <vt:lpstr>Applications</vt:lpstr>
      <vt:lpstr>Transactions -&gt; Associations</vt:lpstr>
      <vt:lpstr>Support</vt:lpstr>
      <vt:lpstr>Confidence</vt:lpstr>
      <vt:lpstr>Lift</vt:lpstr>
      <vt:lpstr>Association Rules</vt:lpstr>
      <vt:lpstr>Association Rules - Visualization</vt:lpstr>
      <vt:lpstr>Interesting Rules</vt:lpstr>
      <vt:lpstr>Useful Rules</vt:lpstr>
      <vt:lpstr>Association Rules- Caution</vt:lpstr>
      <vt:lpstr>Association Rules - Computation</vt:lpstr>
      <vt:lpstr>Apriori Algorithm</vt:lpstr>
      <vt:lpstr>Apriori Algorithm</vt:lpstr>
      <vt:lpstr>Apriori Algorithm - Principle</vt:lpstr>
      <vt:lpstr>Apriori Algorithm - Principle</vt:lpstr>
      <vt:lpstr>Apriori Algorithm - Example</vt:lpstr>
      <vt:lpstr>Apriori Algorithm - Example</vt:lpstr>
      <vt:lpstr>Association Rules</vt:lpstr>
      <vt:lpstr>Association Rules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175</cp:revision>
  <dcterms:created xsi:type="dcterms:W3CDTF">2017-05-14T13:41:10Z</dcterms:created>
  <dcterms:modified xsi:type="dcterms:W3CDTF">2017-08-04T13:15:35Z</dcterms:modified>
</cp:coreProperties>
</file>